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63" r:id="rId3"/>
    <p:sldId id="271" r:id="rId4"/>
    <p:sldId id="260" r:id="rId5"/>
    <p:sldId id="275" r:id="rId6"/>
    <p:sldId id="274" r:id="rId7"/>
    <p:sldId id="272" r:id="rId8"/>
    <p:sldId id="277" r:id="rId9"/>
    <p:sldId id="273" r:id="rId10"/>
    <p:sldId id="276" r:id="rId11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88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ED3501-6449-46E4-A3C2-4C55B17EEE27}" type="datetimeFigureOut">
              <a:rPr lang="en-GB" smtClean="0"/>
              <a:t>10/04/2014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1E4B79-15A0-4DA2-B694-3324483424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2883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A9B0B-E9BF-45B2-81B6-9513EC3415F1}" type="datetimeFigureOut">
              <a:rPr lang="en-GB" smtClean="0"/>
              <a:t>10/04/2014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7B1022-7026-4955-8008-3A9B4638E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934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90F8D887-CD6D-4E27-8279-4314B6801067}" type="slidenum">
              <a:rPr lang="en-GB" altLang="en-US" smtClean="0"/>
              <a:pPr>
                <a:defRPr/>
              </a:pPr>
              <a:t>1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90F8D887-CD6D-4E27-8279-4314B6801067}" type="slidenum">
              <a:rPr lang="en-GB" altLang="en-US" smtClean="0"/>
              <a:pPr>
                <a:defRPr/>
              </a:pPr>
              <a:t>10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90F8D887-CD6D-4E27-8279-4314B6801067}" type="slidenum">
              <a:rPr lang="en-GB" altLang="en-US" smtClean="0"/>
              <a:pPr>
                <a:defRPr/>
              </a:pPr>
              <a:t>2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90F8D887-CD6D-4E27-8279-4314B6801067}" type="slidenum">
              <a:rPr lang="en-GB" altLang="en-US" smtClean="0"/>
              <a:pPr>
                <a:defRPr/>
              </a:pPr>
              <a:t>3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90F8D887-CD6D-4E27-8279-4314B6801067}" type="slidenum">
              <a:rPr lang="en-GB" altLang="en-US" smtClean="0"/>
              <a:pPr>
                <a:defRPr/>
              </a:pPr>
              <a:t>4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90F8D887-CD6D-4E27-8279-4314B6801067}" type="slidenum">
              <a:rPr lang="en-GB" altLang="en-US" smtClean="0"/>
              <a:pPr>
                <a:defRPr/>
              </a:pPr>
              <a:t>5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90F8D887-CD6D-4E27-8279-4314B6801067}" type="slidenum">
              <a:rPr lang="en-GB" altLang="en-US" smtClean="0"/>
              <a:pPr>
                <a:defRPr/>
              </a:pPr>
              <a:t>6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90F8D887-CD6D-4E27-8279-4314B6801067}" type="slidenum">
              <a:rPr lang="en-GB" altLang="en-US" smtClean="0"/>
              <a:pPr>
                <a:defRPr/>
              </a:pPr>
              <a:t>7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90F8D887-CD6D-4E27-8279-4314B6801067}" type="slidenum">
              <a:rPr lang="en-GB" altLang="en-US" smtClean="0"/>
              <a:pPr>
                <a:defRPr/>
              </a:pPr>
              <a:t>8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90F8D887-CD6D-4E27-8279-4314B6801067}" type="slidenum">
              <a:rPr lang="en-GB" altLang="en-US" smtClean="0"/>
              <a:pPr>
                <a:defRPr/>
              </a:pPr>
              <a:t>9</a:t>
            </a:fld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B4C11-F6DD-45D0-A08D-589445D15254}" type="datetimeFigureOut">
              <a:rPr lang="en-GB" smtClean="0"/>
              <a:t>10/04/2014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80D9-BA1A-45AA-AB12-5C0B3B5AF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060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B4C11-F6DD-45D0-A08D-589445D15254}" type="datetimeFigureOut">
              <a:rPr lang="en-GB" smtClean="0"/>
              <a:t>10/04/2014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80D9-BA1A-45AA-AB12-5C0B3B5AF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568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B4C11-F6DD-45D0-A08D-589445D15254}" type="datetimeFigureOut">
              <a:rPr lang="en-GB" smtClean="0"/>
              <a:t>10/04/2014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80D9-BA1A-45AA-AB12-5C0B3B5AF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244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spcAft>
                <a:spcPts val="600"/>
              </a:spcAft>
              <a:buClr>
                <a:srgbClr val="7030A0"/>
              </a:buClr>
              <a:buFont typeface="Wingdings" pitchFamily="2" charset="2"/>
              <a:buChar char="§"/>
              <a:defRPr sz="2800">
                <a:latin typeface="Calibri" pitchFamily="34" charset="0"/>
              </a:defRPr>
            </a:lvl1pPr>
            <a:lvl2pPr>
              <a:spcAft>
                <a:spcPts val="600"/>
              </a:spcAft>
              <a:buClr>
                <a:srgbClr val="009999"/>
              </a:buClr>
              <a:buSzPct val="75000"/>
              <a:buFont typeface="Wingdings" pitchFamily="2" charset="2"/>
              <a:buChar char="Ø"/>
              <a:defRPr sz="2600">
                <a:solidFill>
                  <a:schemeClr val="tx1"/>
                </a:solidFill>
                <a:latin typeface="Calibri" pitchFamily="34" charset="0"/>
              </a:defRPr>
            </a:lvl2pPr>
            <a:lvl3pPr>
              <a:spcAft>
                <a:spcPts val="600"/>
              </a:spcAft>
              <a:buClr>
                <a:srgbClr val="7030A0"/>
              </a:buClr>
              <a:defRPr>
                <a:latin typeface="Calibri" pitchFamily="34" charset="0"/>
              </a:defRPr>
            </a:lvl3pPr>
            <a:lvl4pPr>
              <a:buClr>
                <a:srgbClr val="6600CC"/>
              </a:buClr>
              <a:defRPr>
                <a:latin typeface="Calibri" pitchFamily="34" charset="0"/>
              </a:defRPr>
            </a:lvl4pPr>
            <a:lvl5pPr>
              <a:buClr>
                <a:srgbClr val="6600CC"/>
              </a:buClr>
              <a:defRPr>
                <a:latin typeface="Calibri" pitchFamily="34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503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B4C11-F6DD-45D0-A08D-589445D15254}" type="datetimeFigureOut">
              <a:rPr lang="en-GB" smtClean="0"/>
              <a:t>10/04/2014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80D9-BA1A-45AA-AB12-5C0B3B5AF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121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B4C11-F6DD-45D0-A08D-589445D15254}" type="datetimeFigureOut">
              <a:rPr lang="en-GB" smtClean="0"/>
              <a:t>10/04/2014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80D9-BA1A-45AA-AB12-5C0B3B5AF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467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B4C11-F6DD-45D0-A08D-589445D15254}" type="datetimeFigureOut">
              <a:rPr lang="en-GB" smtClean="0"/>
              <a:t>10/04/2014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80D9-BA1A-45AA-AB12-5C0B3B5AF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190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B4C11-F6DD-45D0-A08D-589445D15254}" type="datetimeFigureOut">
              <a:rPr lang="en-GB" smtClean="0"/>
              <a:t>10/04/2014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80D9-BA1A-45AA-AB12-5C0B3B5AF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175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B4C11-F6DD-45D0-A08D-589445D15254}" type="datetimeFigureOut">
              <a:rPr lang="en-GB" smtClean="0"/>
              <a:t>10/04/2014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80D9-BA1A-45AA-AB12-5C0B3B5AF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06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B4C11-F6DD-45D0-A08D-589445D15254}" type="datetimeFigureOut">
              <a:rPr lang="en-GB" smtClean="0"/>
              <a:t>10/04/2014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80D9-BA1A-45AA-AB12-5C0B3B5AF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374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B4C11-F6DD-45D0-A08D-589445D15254}" type="datetimeFigureOut">
              <a:rPr lang="en-GB" smtClean="0"/>
              <a:t>10/04/2014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80D9-BA1A-45AA-AB12-5C0B3B5AF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109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B4C11-F6DD-45D0-A08D-589445D15254}" type="datetimeFigureOut">
              <a:rPr lang="en-GB" smtClean="0"/>
              <a:t>10/04/2014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80D9-BA1A-45AA-AB12-5C0B3B5AF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352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First</a:t>
            </a:r>
          </a:p>
          <a:p>
            <a:pPr lvl="1"/>
            <a:r>
              <a:rPr lang="en-US" dirty="0" smtClean="0"/>
              <a:t>Second</a:t>
            </a:r>
          </a:p>
          <a:p>
            <a:pPr lvl="2"/>
            <a:r>
              <a:rPr lang="en-US" dirty="0" smtClean="0"/>
              <a:t>Third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B4C11-F6DD-45D0-A08D-589445D15254}" type="datetimeFigureOut">
              <a:rPr lang="en-GB" smtClean="0"/>
              <a:t>10/04/2014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080D9-BA1A-45AA-AB12-5C0B3B5AF289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2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67600" y="457200"/>
            <a:ext cx="1193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2459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itle 1"/>
          <p:cNvSpPr txBox="1">
            <a:spLocks/>
          </p:cNvSpPr>
          <p:nvPr/>
        </p:nvSpPr>
        <p:spPr bwMode="auto">
          <a:xfrm>
            <a:off x="327471" y="233456"/>
            <a:ext cx="698772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sz="2800" b="1" dirty="0" smtClean="0">
                <a:latin typeface="Calibri" pitchFamily="34" charset="0"/>
              </a:rPr>
              <a:t>PISA for Development</a:t>
            </a:r>
          </a:p>
          <a:p>
            <a:pPr algn="ctr"/>
            <a:r>
              <a:rPr lang="en-US" altLang="en-US" sz="2800" dirty="0" smtClean="0">
                <a:latin typeface="Calibri" pitchFamily="34" charset="0"/>
              </a:rPr>
              <a:t>Three issues with target populations</a:t>
            </a:r>
            <a:endParaRPr lang="en-US" altLang="en-US" sz="2800" dirty="0" smtClean="0">
              <a:latin typeface="Calibri" pitchFamily="34" charset="0"/>
            </a:endParaRPr>
          </a:p>
        </p:txBody>
      </p:sp>
      <p:sp>
        <p:nvSpPr>
          <p:cNvPr id="4" name="Goal 1"/>
          <p:cNvSpPr txBox="1"/>
          <p:nvPr/>
        </p:nvSpPr>
        <p:spPr>
          <a:xfrm>
            <a:off x="425629" y="1371600"/>
            <a:ext cx="8565971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endParaRPr lang="en-US" sz="2800" b="1" dirty="0" smtClean="0">
              <a:latin typeface="Calibri" pitchFamily="34" charset="0"/>
              <a:cs typeface="+mn-cs"/>
            </a:endParaRPr>
          </a:p>
          <a:p>
            <a:pPr marL="0" indent="0">
              <a:buNone/>
            </a:pPr>
            <a:endParaRPr lang="en-US" sz="2800" b="1" dirty="0" smtClean="0">
              <a:latin typeface="Calibri" pitchFamily="34" charset="0"/>
              <a:cs typeface="+mn-cs"/>
            </a:endParaRPr>
          </a:p>
          <a:p>
            <a:pPr marL="514350" indent="-514350" eaLnBrk="0" hangingPunct="0">
              <a:spcBef>
                <a:spcPts val="600"/>
              </a:spcBef>
              <a:spcAft>
                <a:spcPts val="600"/>
              </a:spcAft>
              <a:buClr>
                <a:srgbClr val="7030A0"/>
              </a:buClr>
              <a:buFont typeface="+mj-lt"/>
              <a:buAutoNum type="arabicPeriod"/>
            </a:pPr>
            <a:r>
              <a:rPr lang="en-US" sz="2800" dirty="0" smtClean="0">
                <a:latin typeface="Calibri" pitchFamily="34" charset="0"/>
              </a:rPr>
              <a:t>Low level of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>
                <a:latin typeface="Calibri" pitchFamily="34" charset="0"/>
              </a:rPr>
              <a:t>lower secondary school </a:t>
            </a:r>
            <a:r>
              <a:rPr lang="en-US" sz="2800" b="1" dirty="0" smtClean="0">
                <a:solidFill>
                  <a:srgbClr val="C92957"/>
                </a:solidFill>
                <a:latin typeface="Calibri" pitchFamily="34" charset="0"/>
              </a:rPr>
              <a:t>completion</a:t>
            </a:r>
            <a:r>
              <a:rPr lang="en-US" sz="2800" dirty="0" smtClean="0">
                <a:latin typeface="Calibri" pitchFamily="34" charset="0"/>
              </a:rPr>
              <a:t> rates </a:t>
            </a:r>
            <a:endParaRPr lang="en-US" sz="2800" dirty="0" smtClean="0">
              <a:latin typeface="Calibri" pitchFamily="34" charset="0"/>
            </a:endParaRPr>
          </a:p>
          <a:p>
            <a:pPr marL="514350" indent="-514350" eaLnBrk="0" hangingPunct="0">
              <a:spcBef>
                <a:spcPts val="600"/>
              </a:spcBef>
              <a:spcAft>
                <a:spcPts val="600"/>
              </a:spcAft>
              <a:buClr>
                <a:srgbClr val="7030A0"/>
              </a:buClr>
              <a:buFont typeface="+mj-lt"/>
              <a:buAutoNum type="arabicPeriod"/>
            </a:pPr>
            <a:r>
              <a:rPr lang="en-US" sz="2800" dirty="0" smtClean="0">
                <a:latin typeface="Calibri" pitchFamily="34" charset="0"/>
              </a:rPr>
              <a:t>High percentage of </a:t>
            </a:r>
            <a:r>
              <a:rPr lang="en-US" sz="2800" b="1" dirty="0" smtClean="0">
                <a:solidFill>
                  <a:srgbClr val="C92957"/>
                </a:solidFill>
                <a:latin typeface="Calibri" pitchFamily="34" charset="0"/>
              </a:rPr>
              <a:t>over-age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students</a:t>
            </a:r>
            <a:endParaRPr lang="en-US" sz="2800" dirty="0">
              <a:latin typeface="Calibri" pitchFamily="34" charset="0"/>
            </a:endParaRPr>
          </a:p>
          <a:p>
            <a:pPr marL="514350" indent="-514350" eaLnBrk="0" hangingPunct="0">
              <a:spcBef>
                <a:spcPts val="600"/>
              </a:spcBef>
              <a:spcAft>
                <a:spcPts val="600"/>
              </a:spcAft>
              <a:buClr>
                <a:srgbClr val="7030A0"/>
              </a:buClr>
              <a:buFont typeface="+mj-lt"/>
              <a:buAutoNum type="arabicPeriod"/>
            </a:pPr>
            <a:r>
              <a:rPr lang="en-US" sz="2800" dirty="0" smtClean="0">
                <a:latin typeface="Calibri" pitchFamily="34" charset="0"/>
              </a:rPr>
              <a:t>Low level of </a:t>
            </a:r>
            <a:r>
              <a:rPr lang="en-US" sz="2800" b="1" dirty="0" smtClean="0">
                <a:solidFill>
                  <a:srgbClr val="C92957"/>
                </a:solidFill>
                <a:latin typeface="Calibri" pitchFamily="34" charset="0"/>
              </a:rPr>
              <a:t>literacy</a:t>
            </a:r>
            <a:r>
              <a:rPr lang="en-US" sz="2800" dirty="0" smtClean="0">
                <a:latin typeface="Calibri" pitchFamily="34" charset="0"/>
              </a:rPr>
              <a:t> among those dropping out after 5-6 years</a:t>
            </a:r>
            <a:endParaRPr lang="en-US" sz="2800" dirty="0" smtClean="0">
              <a:latin typeface="Calibri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1719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itle 1"/>
          <p:cNvSpPr txBox="1">
            <a:spLocks/>
          </p:cNvSpPr>
          <p:nvPr/>
        </p:nvSpPr>
        <p:spPr bwMode="auto">
          <a:xfrm>
            <a:off x="327471" y="233456"/>
            <a:ext cx="698772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sz="2800" b="1" dirty="0" smtClean="0">
                <a:latin typeface="Calibri" pitchFamily="34" charset="0"/>
              </a:rPr>
              <a:t>     Literacy of dropouts</a:t>
            </a:r>
          </a:p>
          <a:p>
            <a:pPr algn="ctr"/>
            <a:endParaRPr lang="en-US" altLang="en-US" sz="2800" b="1" dirty="0">
              <a:latin typeface="Calibri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952500"/>
            <a:ext cx="3552825" cy="587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506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itle 1"/>
          <p:cNvSpPr txBox="1">
            <a:spLocks/>
          </p:cNvSpPr>
          <p:nvPr/>
        </p:nvSpPr>
        <p:spPr bwMode="auto">
          <a:xfrm>
            <a:off x="327471" y="233456"/>
            <a:ext cx="698772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sz="2800" b="1" dirty="0" smtClean="0">
                <a:latin typeface="Calibri" pitchFamily="34" charset="0"/>
              </a:rPr>
              <a:t>High probability that 15</a:t>
            </a:r>
            <a:r>
              <a:rPr lang="en-US" altLang="en-US" sz="2800" b="1" dirty="0" smtClean="0">
                <a:latin typeface="Calibri" pitchFamily="34" charset="0"/>
              </a:rPr>
              <a:t>-year-</a:t>
            </a:r>
            <a:r>
              <a:rPr lang="en-US" altLang="en-US" sz="2800" b="1" dirty="0">
                <a:latin typeface="Calibri" pitchFamily="34" charset="0"/>
              </a:rPr>
              <a:t>olds </a:t>
            </a:r>
            <a:r>
              <a:rPr lang="en-US" altLang="en-US" sz="2800" b="1" dirty="0" smtClean="0">
                <a:latin typeface="Calibri" pitchFamily="34" charset="0"/>
              </a:rPr>
              <a:t/>
            </a:r>
            <a:br>
              <a:rPr lang="en-US" altLang="en-US" sz="2800" b="1" dirty="0" smtClean="0">
                <a:latin typeface="Calibri" pitchFamily="34" charset="0"/>
              </a:rPr>
            </a:br>
            <a:r>
              <a:rPr lang="en-US" altLang="en-US" sz="2800" b="1" dirty="0" smtClean="0">
                <a:latin typeface="Calibri" pitchFamily="34" charset="0"/>
              </a:rPr>
              <a:t>are </a:t>
            </a:r>
            <a:r>
              <a:rPr lang="en-US" altLang="en-US" sz="2800" b="1" dirty="0">
                <a:latin typeface="Calibri" pitchFamily="34" charset="0"/>
              </a:rPr>
              <a:t>out-of-school </a:t>
            </a:r>
            <a:endParaRPr lang="en-US" altLang="en-US" sz="2800" b="1" dirty="0">
              <a:latin typeface="Calibri" pitchFamily="34" charset="0"/>
            </a:endParaRPr>
          </a:p>
        </p:txBody>
      </p:sp>
      <p:sp>
        <p:nvSpPr>
          <p:cNvPr id="4" name="Goal 1"/>
          <p:cNvSpPr txBox="1"/>
          <p:nvPr/>
        </p:nvSpPr>
        <p:spPr>
          <a:xfrm>
            <a:off x="425629" y="1447799"/>
            <a:ext cx="8489771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rgbClr val="C92957"/>
                </a:solidFill>
                <a:latin typeface="Calibri" pitchFamily="34" charset="0"/>
              </a:rPr>
              <a:t>Lower secondary school completion rate</a:t>
            </a:r>
            <a:endParaRPr lang="en-US" sz="2800" b="1" dirty="0">
              <a:latin typeface="Calibri" pitchFamily="34" charset="0"/>
              <a:cs typeface="+mn-cs"/>
            </a:endParaRP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Clr>
                <a:srgbClr val="7030A0"/>
              </a:buClr>
              <a:buFont typeface="Wingdings" pitchFamily="2" charset="2"/>
              <a:buChar char="§"/>
            </a:pPr>
            <a:r>
              <a:rPr lang="en-US" sz="2800" dirty="0">
                <a:latin typeface="Calibri" pitchFamily="34" charset="0"/>
              </a:rPr>
              <a:t>Senegal (2010 DHS): </a:t>
            </a:r>
            <a:r>
              <a:rPr lang="en-US" sz="2800" dirty="0">
                <a:solidFill>
                  <a:srgbClr val="C92957"/>
                </a:solidFill>
                <a:latin typeface="Calibri" pitchFamily="34" charset="0"/>
              </a:rPr>
              <a:t>15%</a:t>
            </a:r>
            <a:r>
              <a:rPr lang="en-US" sz="2800" dirty="0">
                <a:latin typeface="Calibri" pitchFamily="34" charset="0"/>
              </a:rPr>
              <a:t> </a:t>
            </a: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Clr>
                <a:srgbClr val="7030A0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Calibri" pitchFamily="34" charset="0"/>
              </a:rPr>
              <a:t>Cambodia (2010 DHS): </a:t>
            </a:r>
            <a:r>
              <a:rPr lang="en-US" sz="2800" dirty="0" smtClean="0">
                <a:solidFill>
                  <a:srgbClr val="C92957"/>
                </a:solidFill>
                <a:latin typeface="Calibri" pitchFamily="34" charset="0"/>
              </a:rPr>
              <a:t>34%</a:t>
            </a:r>
            <a:r>
              <a:rPr lang="en-US" sz="2800" dirty="0" smtClean="0">
                <a:latin typeface="Calibri" pitchFamily="34" charset="0"/>
              </a:rPr>
              <a:t> </a:t>
            </a: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Clr>
                <a:srgbClr val="7030A0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Calibri" pitchFamily="34" charset="0"/>
              </a:rPr>
              <a:t>Zambia (2007 DHS): </a:t>
            </a:r>
            <a:r>
              <a:rPr lang="en-US" sz="2800" dirty="0" smtClean="0">
                <a:solidFill>
                  <a:srgbClr val="C92957"/>
                </a:solidFill>
                <a:latin typeface="Calibri" pitchFamily="34" charset="0"/>
              </a:rPr>
              <a:t>40%</a:t>
            </a:r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Clr>
                <a:srgbClr val="7030A0"/>
              </a:buClr>
            </a:pPr>
            <a:endParaRPr lang="en-US" sz="300" dirty="0" smtClean="0">
              <a:latin typeface="Calibri" pitchFamily="34" charset="0"/>
            </a:endParaRPr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Clr>
                <a:srgbClr val="7030A0"/>
              </a:buClr>
            </a:pPr>
            <a:r>
              <a:rPr lang="en-US" sz="2800" b="1" dirty="0" smtClean="0">
                <a:solidFill>
                  <a:srgbClr val="C92957"/>
                </a:solidFill>
                <a:latin typeface="Calibri" pitchFamily="34" charset="0"/>
              </a:rPr>
              <a:t>Net </a:t>
            </a:r>
            <a:r>
              <a:rPr lang="en-US" sz="2800" b="1" dirty="0" smtClean="0">
                <a:solidFill>
                  <a:srgbClr val="C92957"/>
                </a:solidFill>
                <a:latin typeface="Calibri" pitchFamily="34" charset="0"/>
              </a:rPr>
              <a:t>secondary school enrolment rate</a:t>
            </a:r>
            <a:endParaRPr lang="en-US" sz="2800" dirty="0" smtClean="0">
              <a:latin typeface="Calibri" pitchFamily="34" charset="0"/>
            </a:endParaRP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Clr>
                <a:srgbClr val="7030A0"/>
              </a:buClr>
              <a:buFont typeface="Wingdings" pitchFamily="2" charset="2"/>
              <a:buChar char="§"/>
            </a:pPr>
            <a:r>
              <a:rPr lang="en-US" sz="2800" dirty="0">
                <a:latin typeface="Calibri" pitchFamily="34" charset="0"/>
              </a:rPr>
              <a:t>Guatemala (2011 ENCOVI): </a:t>
            </a:r>
            <a:r>
              <a:rPr lang="en-US" sz="2800" dirty="0">
                <a:solidFill>
                  <a:srgbClr val="C92957"/>
                </a:solidFill>
                <a:latin typeface="Calibri" pitchFamily="34" charset="0"/>
              </a:rPr>
              <a:t>44%</a:t>
            </a:r>
            <a:r>
              <a:rPr lang="en-US" sz="2800" dirty="0">
                <a:latin typeface="Calibri" pitchFamily="34" charset="0"/>
              </a:rPr>
              <a:t>  </a:t>
            </a: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Clr>
                <a:srgbClr val="7030A0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Calibri" pitchFamily="34" charset="0"/>
              </a:rPr>
              <a:t>Ecuador (2011 EESD): </a:t>
            </a:r>
            <a:r>
              <a:rPr lang="en-US" sz="2800" dirty="0" smtClean="0">
                <a:solidFill>
                  <a:srgbClr val="C92957"/>
                </a:solidFill>
                <a:latin typeface="Calibri" pitchFamily="34" charset="0"/>
              </a:rPr>
              <a:t>79%</a:t>
            </a:r>
            <a:r>
              <a:rPr lang="en-US" sz="2800" dirty="0" smtClean="0">
                <a:latin typeface="Calibri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1568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itle 1"/>
          <p:cNvSpPr txBox="1">
            <a:spLocks/>
          </p:cNvSpPr>
          <p:nvPr/>
        </p:nvSpPr>
        <p:spPr bwMode="auto">
          <a:xfrm>
            <a:off x="327471" y="233456"/>
            <a:ext cx="698772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sz="2800" b="1" dirty="0" smtClean="0">
                <a:latin typeface="Calibri" pitchFamily="34" charset="0"/>
              </a:rPr>
              <a:t>Senegal</a:t>
            </a:r>
            <a:endParaRPr lang="en-US" altLang="en-US" sz="2800" b="1" dirty="0">
              <a:latin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524000"/>
            <a:ext cx="805815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730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itle 1"/>
          <p:cNvSpPr txBox="1">
            <a:spLocks/>
          </p:cNvSpPr>
          <p:nvPr/>
        </p:nvSpPr>
        <p:spPr bwMode="auto">
          <a:xfrm>
            <a:off x="327471" y="233456"/>
            <a:ext cx="698772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sz="2800" b="1" dirty="0" smtClean="0">
                <a:latin typeface="Calibri" pitchFamily="34" charset="0"/>
              </a:rPr>
              <a:t>Cambodia</a:t>
            </a:r>
            <a:endParaRPr lang="en-US" altLang="en-US" sz="2800" b="1" dirty="0">
              <a:latin typeface="Calibri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450446"/>
            <a:ext cx="8058150" cy="537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719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itle 1"/>
          <p:cNvSpPr txBox="1">
            <a:spLocks/>
          </p:cNvSpPr>
          <p:nvPr/>
        </p:nvSpPr>
        <p:spPr bwMode="auto">
          <a:xfrm>
            <a:off x="327471" y="233456"/>
            <a:ext cx="698772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sz="2800" b="1" dirty="0" smtClean="0">
                <a:latin typeface="Calibri" pitchFamily="34" charset="0"/>
              </a:rPr>
              <a:t>High probability that 15-year olds </a:t>
            </a:r>
            <a:br>
              <a:rPr lang="en-US" altLang="en-US" sz="2800" b="1" dirty="0" smtClean="0">
                <a:latin typeface="Calibri" pitchFamily="34" charset="0"/>
              </a:rPr>
            </a:br>
            <a:r>
              <a:rPr lang="en-US" altLang="en-US" sz="2800" b="1" dirty="0" smtClean="0">
                <a:latin typeface="Calibri" pitchFamily="34" charset="0"/>
              </a:rPr>
              <a:t>are not in the expected grade</a:t>
            </a:r>
            <a:endParaRPr lang="en-US" altLang="en-US" sz="2800" b="1" dirty="0">
              <a:latin typeface="Calibri" pitchFamily="34" charset="0"/>
            </a:endParaRPr>
          </a:p>
        </p:txBody>
      </p:sp>
      <p:sp>
        <p:nvSpPr>
          <p:cNvPr id="4" name="Goal 1"/>
          <p:cNvSpPr txBox="1"/>
          <p:nvPr/>
        </p:nvSpPr>
        <p:spPr>
          <a:xfrm>
            <a:off x="425629" y="1447799"/>
            <a:ext cx="8489771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rgbClr val="C92957"/>
                </a:solidFill>
                <a:latin typeface="Calibri" pitchFamily="34" charset="0"/>
              </a:rPr>
              <a:t>Percentage of primary school age children who are at least two years older than expected for their grade</a:t>
            </a:r>
            <a:endParaRPr lang="en-US" sz="2800" b="1" dirty="0">
              <a:latin typeface="Calibri" pitchFamily="34" charset="0"/>
              <a:cs typeface="+mn-cs"/>
            </a:endParaRP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Clr>
                <a:srgbClr val="7030A0"/>
              </a:buClr>
              <a:buFont typeface="Wingdings" pitchFamily="2" charset="2"/>
              <a:buChar char="§"/>
            </a:pPr>
            <a:r>
              <a:rPr lang="en-US" sz="2800" dirty="0">
                <a:latin typeface="Calibri" pitchFamily="34" charset="0"/>
              </a:rPr>
              <a:t>Zambia (2007 DHS): </a:t>
            </a:r>
            <a:r>
              <a:rPr lang="en-US" sz="2800" dirty="0">
                <a:solidFill>
                  <a:srgbClr val="C92957"/>
                </a:solidFill>
                <a:latin typeface="Calibri" pitchFamily="34" charset="0"/>
              </a:rPr>
              <a:t>50%</a:t>
            </a: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Clr>
                <a:srgbClr val="7030A0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Calibri" pitchFamily="34" charset="0"/>
              </a:rPr>
              <a:t>Cambodia </a:t>
            </a:r>
            <a:r>
              <a:rPr lang="en-US" sz="2800" dirty="0" smtClean="0">
                <a:latin typeface="Calibri" pitchFamily="34" charset="0"/>
              </a:rPr>
              <a:t>(2010 DHS): </a:t>
            </a:r>
            <a:r>
              <a:rPr lang="en-US" sz="2800" dirty="0" smtClean="0">
                <a:solidFill>
                  <a:srgbClr val="C92957"/>
                </a:solidFill>
                <a:latin typeface="Calibri" pitchFamily="34" charset="0"/>
              </a:rPr>
              <a:t>42%</a:t>
            </a:r>
            <a:r>
              <a:rPr lang="en-US" sz="2800" dirty="0" smtClean="0">
                <a:latin typeface="Calibri" pitchFamily="34" charset="0"/>
              </a:rPr>
              <a:t> </a:t>
            </a:r>
            <a:endParaRPr lang="en-US" sz="2800" dirty="0" smtClean="0">
              <a:latin typeface="Calibri" pitchFamily="34" charset="0"/>
            </a:endParaRP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Clr>
                <a:srgbClr val="7030A0"/>
              </a:buClr>
              <a:buFont typeface="Wingdings" pitchFamily="2" charset="2"/>
              <a:buChar char="§"/>
            </a:pPr>
            <a:r>
              <a:rPr lang="en-US" sz="2800" dirty="0">
                <a:latin typeface="Calibri" pitchFamily="34" charset="0"/>
              </a:rPr>
              <a:t>Senegal (2010 DHS): </a:t>
            </a:r>
            <a:r>
              <a:rPr lang="en-US" sz="2800" dirty="0">
                <a:solidFill>
                  <a:srgbClr val="C92957"/>
                </a:solidFill>
                <a:latin typeface="Calibri" pitchFamily="34" charset="0"/>
              </a:rPr>
              <a:t>14%</a:t>
            </a:r>
            <a:r>
              <a:rPr lang="en-US" sz="2800" dirty="0">
                <a:latin typeface="Calibri" pitchFamily="34" charset="0"/>
              </a:rPr>
              <a:t> </a:t>
            </a:r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Clr>
                <a:srgbClr val="7030A0"/>
              </a:buClr>
            </a:pPr>
            <a:endParaRPr lang="en-US" sz="3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565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itle 1"/>
          <p:cNvSpPr txBox="1">
            <a:spLocks/>
          </p:cNvSpPr>
          <p:nvPr/>
        </p:nvSpPr>
        <p:spPr bwMode="auto">
          <a:xfrm>
            <a:off x="327471" y="233456"/>
            <a:ext cx="698772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sz="2800" b="1" dirty="0" smtClean="0">
                <a:latin typeface="Calibri" pitchFamily="34" charset="0"/>
              </a:rPr>
              <a:t>Over-age students</a:t>
            </a:r>
          </a:p>
          <a:p>
            <a:pPr algn="ctr"/>
            <a:r>
              <a:rPr lang="en-US" altLang="en-US" sz="2800" dirty="0" smtClean="0">
                <a:latin typeface="Calibri" pitchFamily="34" charset="0"/>
              </a:rPr>
              <a:t>Zambia</a:t>
            </a:r>
            <a:endParaRPr lang="en-US" altLang="en-US" sz="2800" dirty="0" smtClean="0">
              <a:latin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752600"/>
            <a:ext cx="8001000" cy="463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125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itle 1"/>
          <p:cNvSpPr txBox="1">
            <a:spLocks/>
          </p:cNvSpPr>
          <p:nvPr/>
        </p:nvSpPr>
        <p:spPr bwMode="auto">
          <a:xfrm>
            <a:off x="327471" y="233456"/>
            <a:ext cx="698772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sz="2800" b="1" dirty="0" smtClean="0">
                <a:latin typeface="Calibri" pitchFamily="34" charset="0"/>
              </a:rPr>
              <a:t>Over-age students</a:t>
            </a:r>
          </a:p>
          <a:p>
            <a:pPr algn="ctr"/>
            <a:r>
              <a:rPr lang="en-US" altLang="en-US" sz="2800" dirty="0" smtClean="0">
                <a:latin typeface="Calibri" pitchFamily="34" charset="0"/>
              </a:rPr>
              <a:t>Cambodia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495425"/>
            <a:ext cx="8039100" cy="536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955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itle 1"/>
          <p:cNvSpPr txBox="1">
            <a:spLocks/>
          </p:cNvSpPr>
          <p:nvPr/>
        </p:nvSpPr>
        <p:spPr bwMode="auto">
          <a:xfrm>
            <a:off x="327471" y="233456"/>
            <a:ext cx="698772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sz="2800" b="1" dirty="0" smtClean="0">
                <a:latin typeface="Calibri" pitchFamily="34" charset="0"/>
              </a:rPr>
              <a:t>     Over-age students</a:t>
            </a:r>
          </a:p>
          <a:p>
            <a:pPr algn="ctr"/>
            <a:endParaRPr lang="en-US" altLang="en-US" sz="2800" b="1" dirty="0">
              <a:latin typeface="Calibri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952500"/>
            <a:ext cx="3429000" cy="58293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5334000"/>
            <a:ext cx="27051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469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itle 1"/>
          <p:cNvSpPr txBox="1">
            <a:spLocks/>
          </p:cNvSpPr>
          <p:nvPr/>
        </p:nvSpPr>
        <p:spPr bwMode="auto">
          <a:xfrm>
            <a:off x="327471" y="233456"/>
            <a:ext cx="698772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sz="2800" b="1" dirty="0" smtClean="0">
                <a:latin typeface="Calibri" pitchFamily="34" charset="0"/>
              </a:rPr>
              <a:t>Literacy of dropouts</a:t>
            </a:r>
            <a:endParaRPr lang="en-US" altLang="en-US" sz="2800" b="1" dirty="0">
              <a:latin typeface="Calibri" pitchFamily="34" charset="0"/>
            </a:endParaRPr>
          </a:p>
        </p:txBody>
      </p:sp>
      <p:sp>
        <p:nvSpPr>
          <p:cNvPr id="4" name="Goal 1"/>
          <p:cNvSpPr txBox="1"/>
          <p:nvPr/>
        </p:nvSpPr>
        <p:spPr>
          <a:xfrm>
            <a:off x="425629" y="1447799"/>
            <a:ext cx="8489771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rgbClr val="C92957"/>
                </a:solidFill>
                <a:latin typeface="Calibri" pitchFamily="34" charset="0"/>
              </a:rPr>
              <a:t>Literacy rate after 5-6 years of school</a:t>
            </a:r>
            <a:endParaRPr lang="en-US" sz="2800" b="1" dirty="0">
              <a:latin typeface="Calibri" pitchFamily="34" charset="0"/>
              <a:cs typeface="+mn-cs"/>
            </a:endParaRP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Clr>
                <a:srgbClr val="7030A0"/>
              </a:buClr>
              <a:buFont typeface="Wingdings" pitchFamily="2" charset="2"/>
              <a:buChar char="§"/>
            </a:pPr>
            <a:r>
              <a:rPr lang="en-US" sz="2800" dirty="0">
                <a:latin typeface="Calibri" pitchFamily="34" charset="0"/>
              </a:rPr>
              <a:t>Zambia (2007 DHS): </a:t>
            </a:r>
            <a:r>
              <a:rPr lang="en-US" sz="2800" dirty="0" smtClean="0">
                <a:solidFill>
                  <a:srgbClr val="C92957"/>
                </a:solidFill>
                <a:latin typeface="Calibri" pitchFamily="34" charset="0"/>
              </a:rPr>
              <a:t>41%</a:t>
            </a:r>
            <a:endParaRPr lang="en-US" sz="2800" dirty="0">
              <a:solidFill>
                <a:srgbClr val="C92957"/>
              </a:solidFill>
              <a:latin typeface="Calibri" pitchFamily="34" charset="0"/>
            </a:endParaRP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Clr>
                <a:srgbClr val="7030A0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Calibri" pitchFamily="34" charset="0"/>
              </a:rPr>
              <a:t>Senegal (2010 DHS): </a:t>
            </a:r>
            <a:r>
              <a:rPr lang="en-US" sz="2800" dirty="0" smtClean="0">
                <a:solidFill>
                  <a:srgbClr val="C92957"/>
                </a:solidFill>
                <a:latin typeface="Calibri" pitchFamily="34" charset="0"/>
              </a:rPr>
              <a:t>48%</a:t>
            </a:r>
            <a:r>
              <a:rPr lang="en-US" sz="2800" dirty="0" smtClean="0">
                <a:latin typeface="Calibri" pitchFamily="34" charset="0"/>
              </a:rPr>
              <a:t> </a:t>
            </a: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Clr>
                <a:srgbClr val="7030A0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Calibri" pitchFamily="34" charset="0"/>
              </a:rPr>
              <a:t>Cambodia </a:t>
            </a:r>
            <a:r>
              <a:rPr lang="en-US" sz="2800" dirty="0" smtClean="0">
                <a:latin typeface="Calibri" pitchFamily="34" charset="0"/>
              </a:rPr>
              <a:t>(2010 DHS): </a:t>
            </a:r>
            <a:r>
              <a:rPr lang="en-US" sz="2800" dirty="0" smtClean="0">
                <a:solidFill>
                  <a:srgbClr val="C92957"/>
                </a:solidFill>
                <a:latin typeface="Calibri" pitchFamily="34" charset="0"/>
              </a:rPr>
              <a:t>56%</a:t>
            </a:r>
            <a:r>
              <a:rPr lang="en-US" sz="2800" dirty="0" smtClean="0">
                <a:latin typeface="Calibri" pitchFamily="34" charset="0"/>
              </a:rPr>
              <a:t> </a:t>
            </a:r>
            <a:endParaRPr lang="en-US" sz="2800" dirty="0" smtClean="0">
              <a:latin typeface="Calibri" pitchFamily="34" charset="0"/>
            </a:endParaRPr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Clr>
                <a:srgbClr val="7030A0"/>
              </a:buClr>
            </a:pPr>
            <a:endParaRPr lang="en-US" sz="3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522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2957</TotalTime>
  <Words>210</Words>
  <Application>Microsoft Macintosh PowerPoint</Application>
  <PresentationFormat>On-screen Show (4:3)</PresentationFormat>
  <Paragraphs>44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Antoninis, Manos</dc:creator>
  <cp:lastModifiedBy>Manos Antoninis</cp:lastModifiedBy>
  <cp:revision>51</cp:revision>
  <cp:lastPrinted>2014-03-06T00:19:44Z</cp:lastPrinted>
  <dcterms:created xsi:type="dcterms:W3CDTF">2014-02-04T15:56:35Z</dcterms:created>
  <dcterms:modified xsi:type="dcterms:W3CDTF">2014-04-11T17:54:21Z</dcterms:modified>
</cp:coreProperties>
</file>